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3"/>
  </p:sldMasterIdLst>
  <p:notesMasterIdLst>
    <p:notesMasterId r:id="rId4"/>
  </p:notesMasterIdLst>
  <p:sldIdLst>
    <p:sldId id="256" r:id="rId5"/>
  </p:sldIdLst>
  <p:sldSz cy="43195875" cx="28803600"/>
  <p:notesSz cx="6881800" cy="97107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5" name="Google Shape;5;n"/>
          <p:cNvSpPr txBox="1"/>
          <p:nvPr>
            <p:ph idx="3" type="hdr"/>
          </p:nvPr>
        </p:nvSpPr>
        <p:spPr>
          <a:xfrm>
            <a:off x="0" y="0"/>
            <a:ext cx="3280680" cy="534240"/>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6" name="Google Shape;6;n"/>
          <p:cNvSpPr txBox="1"/>
          <p:nvPr>
            <p:ph idx="10" type="dt"/>
          </p:nvPr>
        </p:nvSpPr>
        <p:spPr>
          <a:xfrm>
            <a:off x="4278960" y="0"/>
            <a:ext cx="3280680" cy="534240"/>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10157400"/>
            <a:ext cx="3280680" cy="534240"/>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8" name="Google Shape;8;n"/>
          <p:cNvSpPr txBox="1"/>
          <p:nvPr>
            <p:ph idx="12" type="sldNum"/>
          </p:nvPr>
        </p:nvSpPr>
        <p:spPr>
          <a:xfrm>
            <a:off x="4278960" y="10157400"/>
            <a:ext cx="3280680" cy="534240"/>
          </a:xfrm>
          <a:prstGeom prst="rect">
            <a:avLst/>
          </a:prstGeom>
          <a:noFill/>
          <a:ln>
            <a:noFill/>
          </a:ln>
        </p:spPr>
        <p:txBody>
          <a:bodyPr anchorCtr="0" anchor="b" bIns="0" lIns="0" spcFirstLastPara="1" rIns="0" wrap="square" tIns="0">
            <a:noAutofit/>
          </a:bodyPr>
          <a:lstStyle/>
          <a:p>
            <a:pPr indent="0" lvl="0" marL="0" marR="0" rtl="0" algn="r">
              <a:spcBef>
                <a:spcPts val="0"/>
              </a:spcBef>
              <a:spcAft>
                <a:spcPts val="0"/>
              </a:spcAft>
              <a:buNone/>
            </a:pPr>
            <a:fld id="{00000000-1234-1234-1234-123412341234}" type="slidenum">
              <a:rPr b="0" i="0" lang="pt-BR" sz="1400" u="none" cap="none" strike="noStrike">
                <a:latin typeface="Times New Roman"/>
                <a:ea typeface="Times New Roman"/>
                <a:cs typeface="Times New Roman"/>
                <a:sym typeface="Times New Roman"/>
              </a:rPr>
              <a:t>‹#›</a:t>
            </a:fld>
            <a:endParaRPr b="0" i="0" sz="1400" u="none" cap="none" strike="noStrike">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1:notes"/>
          <p:cNvSpPr/>
          <p:nvPr>
            <p:ph idx="2" type="sldImg"/>
          </p:nvPr>
        </p:nvSpPr>
        <p:spPr>
          <a:xfrm>
            <a:off x="2227320" y="728640"/>
            <a:ext cx="2426760" cy="36396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5" name="Google Shape;65;p1:notes"/>
          <p:cNvSpPr txBox="1"/>
          <p:nvPr>
            <p:ph idx="1" type="body"/>
          </p:nvPr>
        </p:nvSpPr>
        <p:spPr>
          <a:xfrm>
            <a:off x="687240" y="4613400"/>
            <a:ext cx="5506560" cy="43686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2000" strike="noStrike">
              <a:latin typeface="Arial"/>
              <a:ea typeface="Arial"/>
              <a:cs typeface="Arial"/>
              <a:sym typeface="Arial"/>
            </a:endParaRPr>
          </a:p>
        </p:txBody>
      </p:sp>
      <p:sp>
        <p:nvSpPr>
          <p:cNvPr id="66" name="Google Shape;66;p1:notes"/>
          <p:cNvSpPr txBox="1"/>
          <p:nvPr/>
        </p:nvSpPr>
        <p:spPr>
          <a:xfrm>
            <a:off x="3898800" y="9223200"/>
            <a:ext cx="2980800" cy="48528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None/>
            </a:pPr>
            <a:fld id="{00000000-1234-1234-1234-123412341234}" type="slidenum">
              <a:rPr b="0" i="0" lang="pt-BR" sz="1200" u="none" cap="none" strike="noStrike">
                <a:solidFill>
                  <a:srgbClr val="000000"/>
                </a:solidFill>
                <a:latin typeface="Times New Roman"/>
                <a:ea typeface="Times New Roman"/>
                <a:cs typeface="Times New Roman"/>
                <a:sym typeface="Times New Roman"/>
              </a:rPr>
              <a:t>‹#›</a:t>
            </a:fld>
            <a:endParaRPr b="0" i="0" sz="1200" u="none" cap="none" strike="noStrike">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45" name="Shape 45"/>
        <p:cNvGrpSpPr/>
        <p:nvPr/>
      </p:nvGrpSpPr>
      <p:grpSpPr>
        <a:xfrm>
          <a:off x="0" y="0"/>
          <a:ext cx="0" cy="0"/>
          <a:chOff x="0" y="0"/>
          <a:chExt cx="0" cy="0"/>
        </a:xfrm>
      </p:grpSpPr>
      <p:sp>
        <p:nvSpPr>
          <p:cNvPr id="46" name="Google Shape;46;p11"/>
          <p:cNvSpPr txBox="1"/>
          <p:nvPr>
            <p:ph type="title"/>
          </p:nvPr>
        </p:nvSpPr>
        <p:spPr>
          <a:xfrm>
            <a:off x="1440000" y="1723320"/>
            <a:ext cx="25922879" cy="72133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1"/>
          <p:cNvSpPr txBox="1"/>
          <p:nvPr>
            <p:ph idx="1" type="body"/>
          </p:nvPr>
        </p:nvSpPr>
        <p:spPr>
          <a:xfrm>
            <a:off x="1440000" y="10107720"/>
            <a:ext cx="25922879" cy="11950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8" name="Google Shape;48;p11"/>
          <p:cNvSpPr txBox="1"/>
          <p:nvPr>
            <p:ph idx="2" type="body"/>
          </p:nvPr>
        </p:nvSpPr>
        <p:spPr>
          <a:xfrm>
            <a:off x="1440000" y="23193720"/>
            <a:ext cx="25922879" cy="11950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9" name="Shape 49"/>
        <p:cNvGrpSpPr/>
        <p:nvPr/>
      </p:nvGrpSpPr>
      <p:grpSpPr>
        <a:xfrm>
          <a:off x="0" y="0"/>
          <a:ext cx="0" cy="0"/>
          <a:chOff x="0" y="0"/>
          <a:chExt cx="0" cy="0"/>
        </a:xfrm>
      </p:grpSpPr>
      <p:sp>
        <p:nvSpPr>
          <p:cNvPr id="50" name="Google Shape;50;p12"/>
          <p:cNvSpPr txBox="1"/>
          <p:nvPr>
            <p:ph type="title"/>
          </p:nvPr>
        </p:nvSpPr>
        <p:spPr>
          <a:xfrm>
            <a:off x="1440000" y="1723320"/>
            <a:ext cx="25922879" cy="72133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2"/>
          <p:cNvSpPr txBox="1"/>
          <p:nvPr>
            <p:ph idx="1" type="body"/>
          </p:nvPr>
        </p:nvSpPr>
        <p:spPr>
          <a:xfrm>
            <a:off x="1440000" y="10107720"/>
            <a:ext cx="12650040" cy="11950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2" name="Google Shape;52;p12"/>
          <p:cNvSpPr txBox="1"/>
          <p:nvPr>
            <p:ph idx="2" type="body"/>
          </p:nvPr>
        </p:nvSpPr>
        <p:spPr>
          <a:xfrm>
            <a:off x="14722920" y="10107720"/>
            <a:ext cx="12650040" cy="11950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3" name="Google Shape;53;p12"/>
          <p:cNvSpPr txBox="1"/>
          <p:nvPr>
            <p:ph idx="3" type="body"/>
          </p:nvPr>
        </p:nvSpPr>
        <p:spPr>
          <a:xfrm>
            <a:off x="1440000" y="23193720"/>
            <a:ext cx="12650040" cy="11950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4" name="Google Shape;54;p12"/>
          <p:cNvSpPr txBox="1"/>
          <p:nvPr>
            <p:ph idx="4" type="body"/>
          </p:nvPr>
        </p:nvSpPr>
        <p:spPr>
          <a:xfrm>
            <a:off x="14722920" y="23193720"/>
            <a:ext cx="12650040" cy="11950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55" name="Shape 55"/>
        <p:cNvGrpSpPr/>
        <p:nvPr/>
      </p:nvGrpSpPr>
      <p:grpSpPr>
        <a:xfrm>
          <a:off x="0" y="0"/>
          <a:ext cx="0" cy="0"/>
          <a:chOff x="0" y="0"/>
          <a:chExt cx="0" cy="0"/>
        </a:xfrm>
      </p:grpSpPr>
      <p:sp>
        <p:nvSpPr>
          <p:cNvPr id="56" name="Google Shape;56;p13"/>
          <p:cNvSpPr txBox="1"/>
          <p:nvPr>
            <p:ph type="title"/>
          </p:nvPr>
        </p:nvSpPr>
        <p:spPr>
          <a:xfrm>
            <a:off x="1440000" y="1723320"/>
            <a:ext cx="25922879" cy="72133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3"/>
          <p:cNvSpPr txBox="1"/>
          <p:nvPr>
            <p:ph idx="1" type="body"/>
          </p:nvPr>
        </p:nvSpPr>
        <p:spPr>
          <a:xfrm>
            <a:off x="1440000" y="10107720"/>
            <a:ext cx="8346960" cy="11950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8" name="Google Shape;58;p13"/>
          <p:cNvSpPr txBox="1"/>
          <p:nvPr>
            <p:ph idx="2" type="body"/>
          </p:nvPr>
        </p:nvSpPr>
        <p:spPr>
          <a:xfrm>
            <a:off x="10204560" y="10107720"/>
            <a:ext cx="8346960" cy="11950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9" name="Google Shape;59;p13"/>
          <p:cNvSpPr txBox="1"/>
          <p:nvPr>
            <p:ph idx="3" type="body"/>
          </p:nvPr>
        </p:nvSpPr>
        <p:spPr>
          <a:xfrm>
            <a:off x="18969480" y="10107720"/>
            <a:ext cx="8346960" cy="11950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0" name="Google Shape;60;p13"/>
          <p:cNvSpPr txBox="1"/>
          <p:nvPr>
            <p:ph idx="4" type="body"/>
          </p:nvPr>
        </p:nvSpPr>
        <p:spPr>
          <a:xfrm>
            <a:off x="1440000" y="23193720"/>
            <a:ext cx="8346960" cy="11950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1" name="Google Shape;61;p13"/>
          <p:cNvSpPr txBox="1"/>
          <p:nvPr>
            <p:ph idx="5" type="body"/>
          </p:nvPr>
        </p:nvSpPr>
        <p:spPr>
          <a:xfrm>
            <a:off x="10204560" y="23193720"/>
            <a:ext cx="8346960" cy="11950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2" name="Google Shape;62;p13"/>
          <p:cNvSpPr txBox="1"/>
          <p:nvPr>
            <p:ph idx="6" type="body"/>
          </p:nvPr>
        </p:nvSpPr>
        <p:spPr>
          <a:xfrm>
            <a:off x="18969480" y="23193720"/>
            <a:ext cx="8346960" cy="11950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6" name="Shape 16"/>
        <p:cNvGrpSpPr/>
        <p:nvPr/>
      </p:nvGrpSpPr>
      <p:grpSpPr>
        <a:xfrm>
          <a:off x="0" y="0"/>
          <a:ext cx="0" cy="0"/>
          <a:chOff x="0" y="0"/>
          <a:chExt cx="0" cy="0"/>
        </a:xfrm>
      </p:grpSpPr>
      <p:sp>
        <p:nvSpPr>
          <p:cNvPr id="17" name="Google Shape;17;p3"/>
          <p:cNvSpPr txBox="1"/>
          <p:nvPr>
            <p:ph type="title"/>
          </p:nvPr>
        </p:nvSpPr>
        <p:spPr>
          <a:xfrm>
            <a:off x="1440000" y="1723320"/>
            <a:ext cx="25922879" cy="72133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3"/>
          <p:cNvSpPr txBox="1"/>
          <p:nvPr>
            <p:ph idx="1" type="subTitle"/>
          </p:nvPr>
        </p:nvSpPr>
        <p:spPr>
          <a:xfrm>
            <a:off x="1440000" y="10107720"/>
            <a:ext cx="25922879" cy="250531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9" name="Shape 19"/>
        <p:cNvGrpSpPr/>
        <p:nvPr/>
      </p:nvGrpSpPr>
      <p:grpSpPr>
        <a:xfrm>
          <a:off x="0" y="0"/>
          <a:ext cx="0" cy="0"/>
          <a:chOff x="0" y="0"/>
          <a:chExt cx="0" cy="0"/>
        </a:xfrm>
      </p:grpSpPr>
      <p:sp>
        <p:nvSpPr>
          <p:cNvPr id="20" name="Google Shape;20;p4"/>
          <p:cNvSpPr txBox="1"/>
          <p:nvPr>
            <p:ph type="title"/>
          </p:nvPr>
        </p:nvSpPr>
        <p:spPr>
          <a:xfrm>
            <a:off x="1440000" y="1723320"/>
            <a:ext cx="25922879" cy="72133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 type="body"/>
          </p:nvPr>
        </p:nvSpPr>
        <p:spPr>
          <a:xfrm>
            <a:off x="1440000" y="10107720"/>
            <a:ext cx="25922879" cy="2505312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22" name="Shape 22"/>
        <p:cNvGrpSpPr/>
        <p:nvPr/>
      </p:nvGrpSpPr>
      <p:grpSpPr>
        <a:xfrm>
          <a:off x="0" y="0"/>
          <a:ext cx="0" cy="0"/>
          <a:chOff x="0" y="0"/>
          <a:chExt cx="0" cy="0"/>
        </a:xfrm>
      </p:grpSpPr>
      <p:sp>
        <p:nvSpPr>
          <p:cNvPr id="23" name="Google Shape;23;p5"/>
          <p:cNvSpPr txBox="1"/>
          <p:nvPr>
            <p:ph type="title"/>
          </p:nvPr>
        </p:nvSpPr>
        <p:spPr>
          <a:xfrm>
            <a:off x="1440000" y="1723320"/>
            <a:ext cx="25922879" cy="72133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5"/>
          <p:cNvSpPr txBox="1"/>
          <p:nvPr>
            <p:ph idx="1" type="body"/>
          </p:nvPr>
        </p:nvSpPr>
        <p:spPr>
          <a:xfrm>
            <a:off x="1440000" y="10107720"/>
            <a:ext cx="12650040" cy="2505312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5" name="Google Shape;25;p5"/>
          <p:cNvSpPr txBox="1"/>
          <p:nvPr>
            <p:ph idx="2" type="body"/>
          </p:nvPr>
        </p:nvSpPr>
        <p:spPr>
          <a:xfrm>
            <a:off x="14722920" y="10107720"/>
            <a:ext cx="12650040" cy="2505312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1440000" y="1723320"/>
            <a:ext cx="25922879" cy="72133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8" name="Shape 28"/>
        <p:cNvGrpSpPr/>
        <p:nvPr/>
      </p:nvGrpSpPr>
      <p:grpSpPr>
        <a:xfrm>
          <a:off x="0" y="0"/>
          <a:ext cx="0" cy="0"/>
          <a:chOff x="0" y="0"/>
          <a:chExt cx="0" cy="0"/>
        </a:xfrm>
      </p:grpSpPr>
      <p:sp>
        <p:nvSpPr>
          <p:cNvPr id="29" name="Google Shape;29;p7"/>
          <p:cNvSpPr txBox="1"/>
          <p:nvPr>
            <p:ph idx="1" type="subTitle"/>
          </p:nvPr>
        </p:nvSpPr>
        <p:spPr>
          <a:xfrm>
            <a:off x="1440000" y="1723320"/>
            <a:ext cx="25922879" cy="334378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30" name="Shape 30"/>
        <p:cNvGrpSpPr/>
        <p:nvPr/>
      </p:nvGrpSpPr>
      <p:grpSpPr>
        <a:xfrm>
          <a:off x="0" y="0"/>
          <a:ext cx="0" cy="0"/>
          <a:chOff x="0" y="0"/>
          <a:chExt cx="0" cy="0"/>
        </a:xfrm>
      </p:grpSpPr>
      <p:sp>
        <p:nvSpPr>
          <p:cNvPr id="31" name="Google Shape;31;p8"/>
          <p:cNvSpPr txBox="1"/>
          <p:nvPr>
            <p:ph type="title"/>
          </p:nvPr>
        </p:nvSpPr>
        <p:spPr>
          <a:xfrm>
            <a:off x="1440000" y="1723320"/>
            <a:ext cx="25922879" cy="72133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8"/>
          <p:cNvSpPr txBox="1"/>
          <p:nvPr>
            <p:ph idx="1" type="body"/>
          </p:nvPr>
        </p:nvSpPr>
        <p:spPr>
          <a:xfrm>
            <a:off x="1440000" y="10107720"/>
            <a:ext cx="12650040" cy="11950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3" name="Google Shape;33;p8"/>
          <p:cNvSpPr txBox="1"/>
          <p:nvPr>
            <p:ph idx="2" type="body"/>
          </p:nvPr>
        </p:nvSpPr>
        <p:spPr>
          <a:xfrm>
            <a:off x="14722920" y="10107720"/>
            <a:ext cx="12650040" cy="2505312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4" name="Google Shape;34;p8"/>
          <p:cNvSpPr txBox="1"/>
          <p:nvPr>
            <p:ph idx="3" type="body"/>
          </p:nvPr>
        </p:nvSpPr>
        <p:spPr>
          <a:xfrm>
            <a:off x="1440000" y="23193720"/>
            <a:ext cx="12650040" cy="11950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35" name="Shape 35"/>
        <p:cNvGrpSpPr/>
        <p:nvPr/>
      </p:nvGrpSpPr>
      <p:grpSpPr>
        <a:xfrm>
          <a:off x="0" y="0"/>
          <a:ext cx="0" cy="0"/>
          <a:chOff x="0" y="0"/>
          <a:chExt cx="0" cy="0"/>
        </a:xfrm>
      </p:grpSpPr>
      <p:sp>
        <p:nvSpPr>
          <p:cNvPr id="36" name="Google Shape;36;p9"/>
          <p:cNvSpPr txBox="1"/>
          <p:nvPr>
            <p:ph type="title"/>
          </p:nvPr>
        </p:nvSpPr>
        <p:spPr>
          <a:xfrm>
            <a:off x="1440000" y="1723320"/>
            <a:ext cx="25922879" cy="72133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9"/>
          <p:cNvSpPr txBox="1"/>
          <p:nvPr>
            <p:ph idx="1" type="body"/>
          </p:nvPr>
        </p:nvSpPr>
        <p:spPr>
          <a:xfrm>
            <a:off x="1440000" y="10107720"/>
            <a:ext cx="12650040" cy="2505312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8" name="Google Shape;38;p9"/>
          <p:cNvSpPr txBox="1"/>
          <p:nvPr>
            <p:ph idx="2" type="body"/>
          </p:nvPr>
        </p:nvSpPr>
        <p:spPr>
          <a:xfrm>
            <a:off x="14722920" y="10107720"/>
            <a:ext cx="12650040" cy="11950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9" name="Google Shape;39;p9"/>
          <p:cNvSpPr txBox="1"/>
          <p:nvPr>
            <p:ph idx="3" type="body"/>
          </p:nvPr>
        </p:nvSpPr>
        <p:spPr>
          <a:xfrm>
            <a:off x="14722920" y="23193720"/>
            <a:ext cx="12650040" cy="11950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40" name="Shape 40"/>
        <p:cNvGrpSpPr/>
        <p:nvPr/>
      </p:nvGrpSpPr>
      <p:grpSpPr>
        <a:xfrm>
          <a:off x="0" y="0"/>
          <a:ext cx="0" cy="0"/>
          <a:chOff x="0" y="0"/>
          <a:chExt cx="0" cy="0"/>
        </a:xfrm>
      </p:grpSpPr>
      <p:sp>
        <p:nvSpPr>
          <p:cNvPr id="41" name="Google Shape;41;p10"/>
          <p:cNvSpPr txBox="1"/>
          <p:nvPr>
            <p:ph type="title"/>
          </p:nvPr>
        </p:nvSpPr>
        <p:spPr>
          <a:xfrm>
            <a:off x="1440000" y="1723320"/>
            <a:ext cx="25922879" cy="72133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0"/>
          <p:cNvSpPr txBox="1"/>
          <p:nvPr>
            <p:ph idx="1" type="body"/>
          </p:nvPr>
        </p:nvSpPr>
        <p:spPr>
          <a:xfrm>
            <a:off x="1440000" y="10107720"/>
            <a:ext cx="12650040" cy="11950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3" name="Google Shape;43;p10"/>
          <p:cNvSpPr txBox="1"/>
          <p:nvPr>
            <p:ph idx="2" type="body"/>
          </p:nvPr>
        </p:nvSpPr>
        <p:spPr>
          <a:xfrm>
            <a:off x="14722920" y="10107720"/>
            <a:ext cx="12650040" cy="11950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4" name="Google Shape;44;p10"/>
          <p:cNvSpPr txBox="1"/>
          <p:nvPr>
            <p:ph idx="3" type="body"/>
          </p:nvPr>
        </p:nvSpPr>
        <p:spPr>
          <a:xfrm>
            <a:off x="1440000" y="23193720"/>
            <a:ext cx="25922879" cy="11950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1"/>
          <p:cNvSpPr txBox="1"/>
          <p:nvPr>
            <p:ph idx="10" type="dt"/>
          </p:nvPr>
        </p:nvSpPr>
        <p:spPr>
          <a:xfrm>
            <a:off x="2160720" y="39357359"/>
            <a:ext cx="6000480" cy="2877840"/>
          </a:xfrm>
          <a:prstGeom prst="rect">
            <a:avLst/>
          </a:prstGeom>
          <a:noFill/>
          <a:ln>
            <a:noFill/>
          </a:ln>
        </p:spPr>
        <p:txBody>
          <a:bodyPr anchorCtr="0" anchor="t" bIns="211300" lIns="423000" spcFirstLastPara="1" rIns="423000" wrap="square" tIns="2113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1" name="Google Shape;11;p1"/>
          <p:cNvSpPr txBox="1"/>
          <p:nvPr>
            <p:ph idx="11" type="ftr"/>
          </p:nvPr>
        </p:nvSpPr>
        <p:spPr>
          <a:xfrm>
            <a:off x="9840960" y="39357359"/>
            <a:ext cx="9121320" cy="2877840"/>
          </a:xfrm>
          <a:prstGeom prst="rect">
            <a:avLst/>
          </a:prstGeom>
          <a:noFill/>
          <a:ln>
            <a:noFill/>
          </a:ln>
        </p:spPr>
        <p:txBody>
          <a:bodyPr anchorCtr="0" anchor="t" bIns="211300" lIns="423000" spcFirstLastPara="1" rIns="423000" wrap="square" tIns="2113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2" name="Google Shape;12;p1"/>
          <p:cNvSpPr txBox="1"/>
          <p:nvPr>
            <p:ph idx="12" type="sldNum"/>
          </p:nvPr>
        </p:nvSpPr>
        <p:spPr>
          <a:xfrm>
            <a:off x="20642400" y="39357359"/>
            <a:ext cx="6000480" cy="2877840"/>
          </a:xfrm>
          <a:prstGeom prst="rect">
            <a:avLst/>
          </a:prstGeom>
          <a:noFill/>
          <a:ln>
            <a:noFill/>
          </a:ln>
        </p:spPr>
        <p:txBody>
          <a:bodyPr anchorCtr="0" anchor="t" bIns="211300" lIns="423000" spcFirstLastPara="1" rIns="423000" wrap="square" tIns="211300">
            <a:noAutofit/>
          </a:bodyPr>
          <a:lstStyle>
            <a:lvl1pPr indent="0" lvl="0" marL="0" marR="0" rtl="0" algn="r">
              <a:lnSpc>
                <a:spcPct val="100000"/>
              </a:lnSpc>
              <a:spcBef>
                <a:spcPts val="0"/>
              </a:spcBef>
              <a:buNone/>
              <a:defRPr b="0" i="0" sz="6500" u="none" cap="none" strike="noStrike">
                <a:solidFill>
                  <a:srgbClr val="000000"/>
                </a:solidFill>
                <a:latin typeface="Times New Roman"/>
                <a:ea typeface="Times New Roman"/>
                <a:cs typeface="Times New Roman"/>
                <a:sym typeface="Times New Roman"/>
              </a:defRPr>
            </a:lvl1pPr>
            <a:lvl2pPr indent="0" lvl="1" marL="0" marR="0" rtl="0" algn="r">
              <a:lnSpc>
                <a:spcPct val="100000"/>
              </a:lnSpc>
              <a:spcBef>
                <a:spcPts val="0"/>
              </a:spcBef>
              <a:buNone/>
              <a:defRPr b="0" i="0" sz="6500" u="none" cap="none" strike="noStrike">
                <a:solidFill>
                  <a:srgbClr val="000000"/>
                </a:solidFill>
                <a:latin typeface="Times New Roman"/>
                <a:ea typeface="Times New Roman"/>
                <a:cs typeface="Times New Roman"/>
                <a:sym typeface="Times New Roman"/>
              </a:defRPr>
            </a:lvl2pPr>
            <a:lvl3pPr indent="0" lvl="2" marL="0" marR="0" rtl="0" algn="r">
              <a:lnSpc>
                <a:spcPct val="100000"/>
              </a:lnSpc>
              <a:spcBef>
                <a:spcPts val="0"/>
              </a:spcBef>
              <a:buNone/>
              <a:defRPr b="0" i="0" sz="6500" u="none" cap="none" strike="noStrike">
                <a:solidFill>
                  <a:srgbClr val="000000"/>
                </a:solidFill>
                <a:latin typeface="Times New Roman"/>
                <a:ea typeface="Times New Roman"/>
                <a:cs typeface="Times New Roman"/>
                <a:sym typeface="Times New Roman"/>
              </a:defRPr>
            </a:lvl3pPr>
            <a:lvl4pPr indent="0" lvl="3" marL="0" marR="0" rtl="0" algn="r">
              <a:lnSpc>
                <a:spcPct val="100000"/>
              </a:lnSpc>
              <a:spcBef>
                <a:spcPts val="0"/>
              </a:spcBef>
              <a:buNone/>
              <a:defRPr b="0" i="0" sz="6500" u="none" cap="none" strike="noStrike">
                <a:solidFill>
                  <a:srgbClr val="000000"/>
                </a:solidFill>
                <a:latin typeface="Times New Roman"/>
                <a:ea typeface="Times New Roman"/>
                <a:cs typeface="Times New Roman"/>
                <a:sym typeface="Times New Roman"/>
              </a:defRPr>
            </a:lvl4pPr>
            <a:lvl5pPr indent="0" lvl="4" marL="0" marR="0" rtl="0" algn="r">
              <a:lnSpc>
                <a:spcPct val="100000"/>
              </a:lnSpc>
              <a:spcBef>
                <a:spcPts val="0"/>
              </a:spcBef>
              <a:buNone/>
              <a:defRPr b="0" i="0" sz="6500" u="none" cap="none" strike="noStrike">
                <a:solidFill>
                  <a:srgbClr val="000000"/>
                </a:solidFill>
                <a:latin typeface="Times New Roman"/>
                <a:ea typeface="Times New Roman"/>
                <a:cs typeface="Times New Roman"/>
                <a:sym typeface="Times New Roman"/>
              </a:defRPr>
            </a:lvl5pPr>
            <a:lvl6pPr indent="0" lvl="5" marL="0" marR="0" rtl="0" algn="r">
              <a:lnSpc>
                <a:spcPct val="100000"/>
              </a:lnSpc>
              <a:spcBef>
                <a:spcPts val="0"/>
              </a:spcBef>
              <a:buNone/>
              <a:defRPr b="0" i="0" sz="6500" u="none" cap="none" strike="noStrike">
                <a:solidFill>
                  <a:srgbClr val="000000"/>
                </a:solidFill>
                <a:latin typeface="Times New Roman"/>
                <a:ea typeface="Times New Roman"/>
                <a:cs typeface="Times New Roman"/>
                <a:sym typeface="Times New Roman"/>
              </a:defRPr>
            </a:lvl6pPr>
            <a:lvl7pPr indent="0" lvl="6" marL="0" marR="0" rtl="0" algn="r">
              <a:lnSpc>
                <a:spcPct val="100000"/>
              </a:lnSpc>
              <a:spcBef>
                <a:spcPts val="0"/>
              </a:spcBef>
              <a:buNone/>
              <a:defRPr b="0" i="0" sz="6500" u="none" cap="none" strike="noStrike">
                <a:solidFill>
                  <a:srgbClr val="000000"/>
                </a:solidFill>
                <a:latin typeface="Times New Roman"/>
                <a:ea typeface="Times New Roman"/>
                <a:cs typeface="Times New Roman"/>
                <a:sym typeface="Times New Roman"/>
              </a:defRPr>
            </a:lvl7pPr>
            <a:lvl8pPr indent="0" lvl="7" marL="0" marR="0" rtl="0" algn="r">
              <a:lnSpc>
                <a:spcPct val="100000"/>
              </a:lnSpc>
              <a:spcBef>
                <a:spcPts val="0"/>
              </a:spcBef>
              <a:buNone/>
              <a:defRPr b="0" i="0" sz="6500" u="none" cap="none" strike="noStrike">
                <a:solidFill>
                  <a:srgbClr val="000000"/>
                </a:solidFill>
                <a:latin typeface="Times New Roman"/>
                <a:ea typeface="Times New Roman"/>
                <a:cs typeface="Times New Roman"/>
                <a:sym typeface="Times New Roman"/>
              </a:defRPr>
            </a:lvl8pPr>
            <a:lvl9pPr indent="0" lvl="8" marL="0" marR="0" rtl="0" algn="r">
              <a:lnSpc>
                <a:spcPct val="100000"/>
              </a:lnSpc>
              <a:spcBef>
                <a:spcPts val="0"/>
              </a:spcBef>
              <a:buNone/>
              <a:defRPr b="0" i="0" sz="65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pt-BR"/>
              <a:t>‹#›</a:t>
            </a:fld>
            <a:endParaRPr/>
          </a:p>
        </p:txBody>
      </p:sp>
      <p:sp>
        <p:nvSpPr>
          <p:cNvPr id="13" name="Google Shape;13;p1"/>
          <p:cNvSpPr txBox="1"/>
          <p:nvPr>
            <p:ph type="title"/>
          </p:nvPr>
        </p:nvSpPr>
        <p:spPr>
          <a:xfrm>
            <a:off x="1440000" y="1723320"/>
            <a:ext cx="25922879" cy="721332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4" name="Google Shape;14;p1"/>
          <p:cNvSpPr txBox="1"/>
          <p:nvPr>
            <p:ph idx="1" type="body"/>
          </p:nvPr>
        </p:nvSpPr>
        <p:spPr>
          <a:xfrm>
            <a:off x="1440000" y="10107720"/>
            <a:ext cx="25922879" cy="25053120"/>
          </a:xfrm>
          <a:prstGeom prst="rect">
            <a:avLst/>
          </a:prstGeom>
          <a:noFill/>
          <a:ln>
            <a:noFill/>
          </a:ln>
        </p:spPr>
        <p:txBody>
          <a:bodyPr anchorCtr="0" anchor="t" bIns="0" lIns="0" spcFirstLastPara="1" rIns="0" wrap="square" tIns="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7.png"/><Relationship Id="rId9" Type="http://schemas.openxmlformats.org/officeDocument/2006/relationships/image" Target="../media/image4.png"/><Relationship Id="rId5" Type="http://schemas.openxmlformats.org/officeDocument/2006/relationships/image" Target="../media/image1.png"/><Relationship Id="rId6" Type="http://schemas.openxmlformats.org/officeDocument/2006/relationships/image" Target="../media/image5.png"/><Relationship Id="rId7" Type="http://schemas.openxmlformats.org/officeDocument/2006/relationships/image" Target="../media/image2.png"/><Relationship Id="rId8"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cxnSp>
        <p:nvCxnSpPr>
          <p:cNvPr id="68" name="Google Shape;68;p14"/>
          <p:cNvCxnSpPr/>
          <p:nvPr/>
        </p:nvCxnSpPr>
        <p:spPr>
          <a:xfrm>
            <a:off x="71280" y="8564400"/>
            <a:ext cx="28803600" cy="0"/>
          </a:xfrm>
          <a:prstGeom prst="straightConnector1">
            <a:avLst/>
          </a:prstGeom>
          <a:noFill/>
          <a:ln cap="flat" cmpd="sng" w="127000">
            <a:solidFill>
              <a:srgbClr val="101D61"/>
            </a:solidFill>
            <a:prstDash val="solid"/>
            <a:round/>
            <a:headEnd len="sm" w="sm" type="none"/>
            <a:tailEnd len="sm" w="sm" type="none"/>
          </a:ln>
        </p:spPr>
      </p:cxnSp>
      <p:sp>
        <p:nvSpPr>
          <p:cNvPr id="69" name="Google Shape;69;p14"/>
          <p:cNvSpPr/>
          <p:nvPr/>
        </p:nvSpPr>
        <p:spPr>
          <a:xfrm rot="5400000">
            <a:off x="9499321" y="-9049680"/>
            <a:ext cx="1740960" cy="20738880"/>
          </a:xfrm>
          <a:prstGeom prst="round2SameRect">
            <a:avLst>
              <a:gd fmla="val 16667" name="adj1"/>
              <a:gd fmla="val 0" name="adj2"/>
            </a:avLst>
          </a:prstGeom>
          <a:solidFill>
            <a:srgbClr val="101D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4"/>
          <p:cNvSpPr/>
          <p:nvPr/>
        </p:nvSpPr>
        <p:spPr>
          <a:xfrm>
            <a:off x="1800360" y="787320"/>
            <a:ext cx="16562160" cy="109584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rPr b="1" i="0" lang="pt-BR" sz="6600" u="none" cap="none" strike="noStrike">
                <a:solidFill>
                  <a:srgbClr val="FFFFFF"/>
                </a:solidFill>
                <a:latin typeface="Arial"/>
                <a:ea typeface="Arial"/>
                <a:cs typeface="Arial"/>
                <a:sym typeface="Arial"/>
              </a:rPr>
              <a:t>CIÊNCIA DA COMPUTAÇÃO</a:t>
            </a:r>
            <a:endParaRPr b="0" i="0" sz="6600" u="none" cap="none" strike="noStrike">
              <a:latin typeface="Arial"/>
              <a:ea typeface="Arial"/>
              <a:cs typeface="Arial"/>
              <a:sym typeface="Arial"/>
            </a:endParaRPr>
          </a:p>
        </p:txBody>
      </p:sp>
      <p:pic>
        <p:nvPicPr>
          <p:cNvPr descr="Uma imagem contendo jogador, televisão, monitor, escuro&#10;&#10;Descrição gerada automaticamente" id="71" name="Google Shape;71;p14"/>
          <p:cNvPicPr preferRelativeResize="0"/>
          <p:nvPr/>
        </p:nvPicPr>
        <p:blipFill rotWithShape="1">
          <a:blip r:embed="rId3">
            <a:alphaModFix/>
          </a:blip>
          <a:srcRect b="0" l="0" r="0" t="0"/>
          <a:stretch/>
        </p:blipFill>
        <p:spPr>
          <a:xfrm>
            <a:off x="-22320" y="38879641"/>
            <a:ext cx="28944359" cy="4503240"/>
          </a:xfrm>
          <a:prstGeom prst="rect">
            <a:avLst/>
          </a:prstGeom>
          <a:noFill/>
          <a:ln>
            <a:noFill/>
          </a:ln>
        </p:spPr>
      </p:pic>
      <p:pic>
        <p:nvPicPr>
          <p:cNvPr descr="Texto, Logotipo&#10;&#10;Descrição gerada automaticamente" id="72" name="Google Shape;72;p14"/>
          <p:cNvPicPr preferRelativeResize="0"/>
          <p:nvPr/>
        </p:nvPicPr>
        <p:blipFill rotWithShape="1">
          <a:blip r:embed="rId4">
            <a:alphaModFix/>
          </a:blip>
          <a:srcRect b="0" l="0" r="0" t="0"/>
          <a:stretch/>
        </p:blipFill>
        <p:spPr>
          <a:xfrm>
            <a:off x="23839559" y="39708000"/>
            <a:ext cx="3092040" cy="2796840"/>
          </a:xfrm>
          <a:prstGeom prst="rect">
            <a:avLst/>
          </a:prstGeom>
          <a:noFill/>
          <a:ln>
            <a:noFill/>
          </a:ln>
        </p:spPr>
      </p:pic>
      <p:pic>
        <p:nvPicPr>
          <p:cNvPr descr="Uma imagem contendo desenho, relógio, placa&#10;&#10;Descrição gerada automaticamente" id="73" name="Google Shape;73;p14"/>
          <p:cNvPicPr preferRelativeResize="0"/>
          <p:nvPr/>
        </p:nvPicPr>
        <p:blipFill rotWithShape="1">
          <a:blip r:embed="rId5">
            <a:alphaModFix/>
          </a:blip>
          <a:srcRect b="0" l="0" r="0" t="0"/>
          <a:stretch/>
        </p:blipFill>
        <p:spPr>
          <a:xfrm>
            <a:off x="1104840" y="39816000"/>
            <a:ext cx="8943480" cy="2734920"/>
          </a:xfrm>
          <a:prstGeom prst="rect">
            <a:avLst/>
          </a:prstGeom>
          <a:noFill/>
          <a:ln>
            <a:noFill/>
          </a:ln>
        </p:spPr>
      </p:pic>
      <p:sp>
        <p:nvSpPr>
          <p:cNvPr id="74" name="Google Shape;74;p14"/>
          <p:cNvSpPr/>
          <p:nvPr/>
        </p:nvSpPr>
        <p:spPr>
          <a:xfrm>
            <a:off x="12600" y="2754360"/>
            <a:ext cx="28803240" cy="2299320"/>
          </a:xfrm>
          <a:prstGeom prst="rect">
            <a:avLst/>
          </a:prstGeom>
          <a:noFill/>
          <a:ln>
            <a:noFill/>
          </a:ln>
        </p:spPr>
        <p:txBody>
          <a:bodyPr anchorCtr="0" anchor="t" bIns="52200" lIns="104400" spcFirstLastPara="1" rIns="104400" wrap="square" tIns="52200">
            <a:noAutofit/>
          </a:bodyPr>
          <a:lstStyle/>
          <a:p>
            <a:pPr indent="0" lvl="0" marL="0" marR="0" rtl="0" algn="ctr">
              <a:lnSpc>
                <a:spcPct val="100000"/>
              </a:lnSpc>
              <a:spcBef>
                <a:spcPts val="0"/>
              </a:spcBef>
              <a:spcAft>
                <a:spcPts val="0"/>
              </a:spcAft>
              <a:buNone/>
            </a:pPr>
            <a:r>
              <a:rPr b="0" i="0" lang="pt-BR" sz="7200" u="none" cap="none" strike="noStrike">
                <a:solidFill>
                  <a:srgbClr val="0070C0"/>
                </a:solidFill>
                <a:latin typeface="Arial"/>
                <a:ea typeface="Arial"/>
                <a:cs typeface="Arial"/>
                <a:sym typeface="Arial"/>
              </a:rPr>
              <a:t>Redes Neurais Convolucionais 3D para Reconhecimento de Gestos Estáticos e Dinâmicos de LIBRAS</a:t>
            </a:r>
            <a:endParaRPr b="0" i="0" sz="7200" u="none" cap="none" strike="noStrike">
              <a:latin typeface="Arial"/>
              <a:ea typeface="Arial"/>
              <a:cs typeface="Arial"/>
              <a:sym typeface="Arial"/>
            </a:endParaRPr>
          </a:p>
        </p:txBody>
      </p:sp>
      <p:sp>
        <p:nvSpPr>
          <p:cNvPr id="75" name="Google Shape;75;p14"/>
          <p:cNvSpPr/>
          <p:nvPr/>
        </p:nvSpPr>
        <p:spPr>
          <a:xfrm>
            <a:off x="49320" y="5803920"/>
            <a:ext cx="28803240" cy="2054880"/>
          </a:xfrm>
          <a:prstGeom prst="rect">
            <a:avLst/>
          </a:prstGeom>
          <a:noFill/>
          <a:ln>
            <a:noFill/>
          </a:ln>
        </p:spPr>
        <p:txBody>
          <a:bodyPr anchorCtr="0" anchor="t" bIns="52200" lIns="104400" spcFirstLastPara="1" rIns="104400" wrap="square" tIns="52200">
            <a:noAutofit/>
          </a:bodyPr>
          <a:lstStyle/>
          <a:p>
            <a:pPr indent="0" lvl="0" marL="0" marR="0" rtl="0" algn="ctr">
              <a:lnSpc>
                <a:spcPct val="100000"/>
              </a:lnSpc>
              <a:spcBef>
                <a:spcPts val="0"/>
              </a:spcBef>
              <a:spcAft>
                <a:spcPts val="0"/>
              </a:spcAft>
              <a:buNone/>
            </a:pPr>
            <a:r>
              <a:rPr b="1" i="0" lang="pt-BR" sz="4100" u="none" cap="none" strike="noStrike">
                <a:solidFill>
                  <a:srgbClr val="0076B7"/>
                </a:solidFill>
                <a:latin typeface="Arial"/>
                <a:ea typeface="Arial"/>
                <a:cs typeface="Arial"/>
                <a:sym typeface="Arial"/>
              </a:rPr>
              <a:t>Aluno:</a:t>
            </a:r>
            <a:r>
              <a:rPr b="0" i="0" lang="pt-BR" sz="4100" u="none" cap="none" strike="noStrike">
                <a:solidFill>
                  <a:srgbClr val="0076B7"/>
                </a:solidFill>
                <a:latin typeface="Arial"/>
                <a:ea typeface="Arial"/>
                <a:cs typeface="Arial"/>
                <a:sym typeface="Arial"/>
              </a:rPr>
              <a:t> </a:t>
            </a:r>
            <a:r>
              <a:rPr b="0" i="0" lang="pt-BR" sz="4100" u="none" cap="none" strike="noStrike">
                <a:solidFill>
                  <a:srgbClr val="000000"/>
                </a:solidFill>
                <a:latin typeface="Arial"/>
                <a:ea typeface="Arial"/>
                <a:cs typeface="Arial"/>
                <a:sym typeface="Arial"/>
              </a:rPr>
              <a:t>Guilherme Rocha Vieira, Victor Masumoto e Thomas Anderson Ferrari da Costa (guirocha.hopeisaba@gmail.com, thomas.conquisti@gmail.com, v1.masumoto@gmail.com)</a:t>
            </a:r>
            <a:endParaRPr b="0" i="0" sz="4100" u="none" cap="none" strike="noStrike">
              <a:latin typeface="Arial"/>
              <a:ea typeface="Arial"/>
              <a:cs typeface="Arial"/>
              <a:sym typeface="Arial"/>
            </a:endParaRPr>
          </a:p>
          <a:p>
            <a:pPr indent="0" lvl="0" marL="0" marR="0" rtl="0" algn="ctr">
              <a:lnSpc>
                <a:spcPct val="100000"/>
              </a:lnSpc>
              <a:spcBef>
                <a:spcPts val="601"/>
              </a:spcBef>
              <a:spcAft>
                <a:spcPts val="0"/>
              </a:spcAft>
              <a:buNone/>
            </a:pPr>
            <a:r>
              <a:rPr b="1" i="0" lang="pt-BR" sz="4100" u="none" cap="none" strike="noStrike">
                <a:solidFill>
                  <a:srgbClr val="0076B7"/>
                </a:solidFill>
                <a:latin typeface="Arial"/>
                <a:ea typeface="Arial"/>
                <a:cs typeface="Arial"/>
                <a:sym typeface="Arial"/>
              </a:rPr>
              <a:t>Orientador:</a:t>
            </a:r>
            <a:r>
              <a:rPr b="0" i="0" lang="pt-BR" sz="4100" u="none" cap="none" strike="noStrike">
                <a:solidFill>
                  <a:srgbClr val="0076B7"/>
                </a:solidFill>
                <a:latin typeface="Arial"/>
                <a:ea typeface="Arial"/>
                <a:cs typeface="Arial"/>
                <a:sym typeface="Arial"/>
              </a:rPr>
              <a:t> </a:t>
            </a:r>
            <a:r>
              <a:rPr b="0" i="0" lang="pt-BR" sz="4100" u="none" cap="none" strike="noStrike">
                <a:solidFill>
                  <a:srgbClr val="000000"/>
                </a:solidFill>
                <a:latin typeface="Arial"/>
                <a:ea typeface="Arial"/>
                <a:cs typeface="Arial"/>
                <a:sym typeface="Arial"/>
              </a:rPr>
              <a:t>Prof. Dr. Danilo Hernani Perico (dperico@fei.edu.br)</a:t>
            </a:r>
            <a:endParaRPr b="0" i="0" sz="4100" u="none" cap="none" strike="noStrike">
              <a:latin typeface="Arial"/>
              <a:ea typeface="Arial"/>
              <a:cs typeface="Arial"/>
              <a:sym typeface="Arial"/>
            </a:endParaRPr>
          </a:p>
        </p:txBody>
      </p:sp>
      <p:sp>
        <p:nvSpPr>
          <p:cNvPr id="76" name="Google Shape;76;p14"/>
          <p:cNvSpPr/>
          <p:nvPr/>
        </p:nvSpPr>
        <p:spPr>
          <a:xfrm>
            <a:off x="409680" y="9091440"/>
            <a:ext cx="10188360" cy="1032588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1" i="0" lang="pt-BR" sz="3200" u="none" cap="none" strike="noStrike">
                <a:solidFill>
                  <a:srgbClr val="000000"/>
                </a:solidFill>
                <a:latin typeface="Arial"/>
                <a:ea typeface="Arial"/>
                <a:cs typeface="Arial"/>
                <a:sym typeface="Arial"/>
              </a:rPr>
              <a:t>Resumo: </a:t>
            </a:r>
            <a:r>
              <a:rPr b="0" i="0" lang="pt-BR" sz="3200" u="none" cap="none" strike="noStrike">
                <a:solidFill>
                  <a:srgbClr val="000000"/>
                </a:solidFill>
                <a:latin typeface="Arial"/>
                <a:ea typeface="Arial"/>
                <a:cs typeface="Arial"/>
                <a:sym typeface="Arial"/>
              </a:rPr>
              <a:t>Pessoas com deficiência auditiva ou afônicos (mudos), são uma pequena parcela da população que ainda se encontram com dificuldades de se comunicar com o resto do mundo, pois como utilizam a língua de sinais para se </a:t>
            </a:r>
            <a:r>
              <a:rPr lang="pt-BR" sz="3200"/>
              <a:t>expressarem</a:t>
            </a:r>
            <a:r>
              <a:rPr b="0" i="0" lang="pt-BR" sz="3200" u="none" cap="none" strike="noStrike">
                <a:solidFill>
                  <a:srgbClr val="000000"/>
                </a:solidFill>
                <a:latin typeface="Arial"/>
                <a:ea typeface="Arial"/>
                <a:cs typeface="Arial"/>
                <a:sym typeface="Arial"/>
              </a:rPr>
              <a:t>, a grande maioria das pessoas não tem conhecimento para compreender e interpretar seu meio de comunicação. Embora existem inúmeros sistemas capazes de reconhecer língua de sinais, uma boa porção deles foram criados com base na língua de sinais de outros países que não seja o Brasil, como a língua de sinais americana, além disso, esses modelos normalmente reconhecem apenas gestos estáticos, que não exigem movimento, ou apenas gestos dinâmicos, que exigem movimento, mas dificilmente os dois. Logo, </a:t>
            </a:r>
            <a:r>
              <a:rPr lang="pt-BR" sz="3200"/>
              <a:t>mediante a </a:t>
            </a:r>
            <a:r>
              <a:rPr b="0" i="0" lang="pt-BR" sz="3200" u="none" cap="none" strike="noStrike">
                <a:solidFill>
                  <a:srgbClr val="000000"/>
                </a:solidFill>
                <a:latin typeface="Arial"/>
                <a:ea typeface="Arial"/>
                <a:cs typeface="Arial"/>
                <a:sym typeface="Arial"/>
              </a:rPr>
              <a:t>esse trabalho,</a:t>
            </a:r>
            <a:r>
              <a:rPr b="0" i="0" lang="pt-BR" sz="3200" u="none" cap="none" strike="noStrike">
                <a:solidFill>
                  <a:srgbClr val="000000"/>
                </a:solidFill>
                <a:latin typeface="Arial"/>
                <a:ea typeface="Arial"/>
                <a:cs typeface="Arial"/>
                <a:sym typeface="Arial"/>
              </a:rPr>
              <a:t> nós </a:t>
            </a:r>
            <a:r>
              <a:rPr b="0" i="0" lang="pt-BR" sz="3200" u="none" cap="none" strike="noStrike">
                <a:solidFill>
                  <a:srgbClr val="000000"/>
                </a:solidFill>
                <a:latin typeface="Arial"/>
                <a:ea typeface="Arial"/>
                <a:cs typeface="Arial"/>
                <a:sym typeface="Arial"/>
              </a:rPr>
              <a:t>desenvolvemos um aplicativo para dispositivos móveis capaz de interpretar gestos estáticos e dinâmicos de LIBRAS, com uma acurácia de 94,11%, </a:t>
            </a:r>
            <a:r>
              <a:rPr lang="pt-BR" sz="3200"/>
              <a:t>por meio de </a:t>
            </a:r>
            <a:r>
              <a:rPr b="0" i="0" lang="pt-BR" sz="3200" u="none" cap="none" strike="noStrike">
                <a:solidFill>
                  <a:srgbClr val="000000"/>
                </a:solidFill>
                <a:latin typeface="Arial"/>
                <a:ea typeface="Arial"/>
                <a:cs typeface="Arial"/>
                <a:sym typeface="Arial"/>
              </a:rPr>
              <a:t>uma arquitetura pronta de redes neurais convolucionais 3D.</a:t>
            </a:r>
            <a:endParaRPr b="0" i="0" sz="3200" u="none" cap="none" strike="noStrike">
              <a:latin typeface="Arial"/>
              <a:ea typeface="Arial"/>
              <a:cs typeface="Arial"/>
              <a:sym typeface="Arial"/>
            </a:endParaRPr>
          </a:p>
        </p:txBody>
      </p:sp>
      <p:sp>
        <p:nvSpPr>
          <p:cNvPr id="77" name="Google Shape;77;p14"/>
          <p:cNvSpPr/>
          <p:nvPr/>
        </p:nvSpPr>
        <p:spPr>
          <a:xfrm>
            <a:off x="431640" y="19800000"/>
            <a:ext cx="10188360" cy="1715004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1" i="0" lang="pt-BR" sz="3200" u="none" cap="none" strike="noStrike">
                <a:solidFill>
                  <a:srgbClr val="000000"/>
                </a:solidFill>
                <a:latin typeface="Arial"/>
                <a:ea typeface="Arial"/>
                <a:cs typeface="Arial"/>
                <a:sym typeface="Arial"/>
              </a:rPr>
              <a:t>Descrição: </a:t>
            </a:r>
            <a:r>
              <a:rPr b="0" i="0" lang="pt-BR" sz="3200" u="none" cap="none" strike="noStrike">
                <a:solidFill>
                  <a:srgbClr val="000000"/>
                </a:solidFill>
                <a:latin typeface="Arial"/>
                <a:ea typeface="Arial"/>
                <a:cs typeface="Arial"/>
                <a:sym typeface="Arial"/>
              </a:rPr>
              <a:t>Comunicação é uma habilidade básica valorizada na sociedade moderna. É fundamental para realização da troca de informações entre indivíduos. Com a era da informação, o fluxo de informação se tornou abundante e difuso, concedendo acessibilidade de conhecimento para uma grande parcela da população e excluindo uma parcela de indivíduos com deficiência. Como o público deficiente é amplo, será discorrido acerca do grupo cuja deficiência é auditiva e afônica (surdez e mudez, respectivamente). </a:t>
            </a:r>
            <a:endParaRPr b="0" i="0" sz="3200" u="none" cap="none" strike="noStrike">
              <a:latin typeface="Arial"/>
              <a:ea typeface="Arial"/>
              <a:cs typeface="Arial"/>
              <a:sym typeface="Arial"/>
            </a:endParaRPr>
          </a:p>
          <a:p>
            <a:pPr indent="0" lvl="0" marL="0" marR="0" rtl="0" algn="just">
              <a:lnSpc>
                <a:spcPct val="100000"/>
              </a:lnSpc>
              <a:spcBef>
                <a:spcPts val="0"/>
              </a:spcBef>
              <a:spcAft>
                <a:spcPts val="0"/>
              </a:spcAft>
              <a:buNone/>
            </a:pPr>
            <a:r>
              <a:rPr b="0" i="0" lang="pt-BR" sz="3200" u="none" cap="none" strike="noStrike">
                <a:solidFill>
                  <a:srgbClr val="000000"/>
                </a:solidFill>
                <a:latin typeface="Arial"/>
                <a:ea typeface="Arial"/>
                <a:cs typeface="Arial"/>
                <a:sym typeface="Arial"/>
              </a:rPr>
              <a:t>Tendo em vista a dificuldade diária de nosso público, elaboramos este trabalho com vista na criação de uma ponte entre as pessoas que não compreendem LIBRAS e as pessoas que dependem dela para se comunicarem. Deste modo, foi buscado desenvolver um aplicativo de reconhecimento de gestos de LIBRAS que seja preciso, viável e fácil de se obter. Há diversos aplicativos que trabalham com conversão de texto para língua de sinais, por isso, o aplicativo deste trabalho foca em capturar o gesto, enviar para o servidor integrado com um modelo de Rede Neural e exibir sua equivalência em Português (Brasil). </a:t>
            </a:r>
            <a:endParaRPr b="0" i="0" sz="3200" u="none" cap="none" strike="noStrike">
              <a:latin typeface="Arial"/>
              <a:ea typeface="Arial"/>
              <a:cs typeface="Arial"/>
              <a:sym typeface="Arial"/>
            </a:endParaRPr>
          </a:p>
          <a:p>
            <a:pPr indent="0" lvl="0" marL="0" marR="0" rtl="0" algn="just">
              <a:lnSpc>
                <a:spcPct val="100000"/>
              </a:lnSpc>
              <a:spcBef>
                <a:spcPts val="0"/>
              </a:spcBef>
              <a:spcAft>
                <a:spcPts val="0"/>
              </a:spcAft>
              <a:buNone/>
            </a:pPr>
            <a:r>
              <a:rPr b="0" i="0" lang="pt-BR" sz="3200" u="none" cap="none" strike="noStrike">
                <a:solidFill>
                  <a:srgbClr val="000000"/>
                </a:solidFill>
                <a:latin typeface="Arial"/>
                <a:ea typeface="Arial"/>
                <a:cs typeface="Arial"/>
                <a:sym typeface="Arial"/>
              </a:rPr>
              <a:t>Assim, o objetivo deste trabalho é o uso de uma arquitetura de redes neurais convolucionais 3D, capaz de traduzir gestos estáticos, por meio de imagens, e dinâmicos, por meio de vídeos, de LIBRAS para o português por meio de um aplicativo para dispositivos móveis.</a:t>
            </a:r>
            <a:endParaRPr b="0" i="0" sz="3200" u="none" cap="none" strike="noStrike">
              <a:latin typeface="Arial"/>
              <a:ea typeface="Arial"/>
              <a:cs typeface="Arial"/>
              <a:sym typeface="Arial"/>
            </a:endParaRPr>
          </a:p>
          <a:p>
            <a:pPr indent="0" lvl="0" marL="0" marR="0" rtl="0" algn="just">
              <a:lnSpc>
                <a:spcPct val="100000"/>
              </a:lnSpc>
              <a:spcBef>
                <a:spcPts val="0"/>
              </a:spcBef>
              <a:spcAft>
                <a:spcPts val="0"/>
              </a:spcAft>
              <a:buNone/>
            </a:pPr>
            <a:r>
              <a:rPr b="0" i="0" lang="pt-BR" sz="3200" u="none" cap="none" strike="noStrike">
                <a:solidFill>
                  <a:srgbClr val="000000"/>
                </a:solidFill>
                <a:latin typeface="Arial"/>
                <a:ea typeface="Arial"/>
                <a:cs typeface="Arial"/>
                <a:sym typeface="Arial"/>
              </a:rPr>
              <a:t>Este trabalho atingiu com sucesso a construção de um modelo capaz de reconhecer gestos estáticos e dinâmicos, assim como obter resultados bastante satisfatórios, em que o modelo alcançou uma acurácia de 94,11%, com o uso de 10 classes, 5 para gestos estáticos e 5 para gestos dinâmicos.</a:t>
            </a:r>
            <a:endParaRPr b="0" i="0" sz="3200" u="none" cap="none" strike="noStrike">
              <a:latin typeface="Arial"/>
              <a:ea typeface="Arial"/>
              <a:cs typeface="Arial"/>
              <a:sym typeface="Arial"/>
            </a:endParaRPr>
          </a:p>
          <a:p>
            <a:pPr indent="0" lvl="0" marL="0" marR="0" rtl="0" algn="just">
              <a:lnSpc>
                <a:spcPct val="100000"/>
              </a:lnSpc>
              <a:spcBef>
                <a:spcPts val="0"/>
              </a:spcBef>
              <a:spcAft>
                <a:spcPts val="0"/>
              </a:spcAft>
              <a:buNone/>
            </a:pPr>
            <a:r>
              <a:t/>
            </a:r>
            <a:endParaRPr b="0" i="0" sz="3200" u="none" cap="none" strike="noStrike">
              <a:latin typeface="Arial"/>
              <a:ea typeface="Arial"/>
              <a:cs typeface="Arial"/>
              <a:sym typeface="Arial"/>
            </a:endParaRPr>
          </a:p>
        </p:txBody>
      </p:sp>
      <p:sp>
        <p:nvSpPr>
          <p:cNvPr id="78" name="Google Shape;78;p14"/>
          <p:cNvSpPr/>
          <p:nvPr/>
        </p:nvSpPr>
        <p:spPr>
          <a:xfrm>
            <a:off x="11125080" y="9266400"/>
            <a:ext cx="17268479" cy="511488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1" i="0" lang="pt-BR" sz="3000" u="none" cap="none" strike="noStrike">
                <a:solidFill>
                  <a:srgbClr val="000000"/>
                </a:solidFill>
                <a:latin typeface="Arial"/>
                <a:ea typeface="Arial"/>
                <a:cs typeface="Arial"/>
                <a:sym typeface="Arial"/>
              </a:rPr>
              <a:t>Metodologia utilizada</a:t>
            </a:r>
            <a:r>
              <a:rPr b="0" i="0" lang="pt-BR" sz="3000" u="none" cap="none" strike="noStrike">
                <a:solidFill>
                  <a:srgbClr val="000000"/>
                </a:solidFill>
                <a:latin typeface="Arial"/>
                <a:ea typeface="Arial"/>
                <a:cs typeface="Arial"/>
                <a:sym typeface="Arial"/>
              </a:rPr>
              <a:t>: É composta por 2 etapas principais, ilustradas na Figura 1. A primeira etapa principal seria a construção do modelo (1.0), na qual obtemos o nosso conjunto de dados denominado LIBRAS-ED (1.1), que é passado por um pré-processamento (1.2) para que os dados sejam transformados e segmentados em frames e sejam aceitos pela 3DCNN (1.3) que então realiza o treinamento e teste (1.4) com esses dados, para que possamos obter a 3DCNN treinada (1.5). Assim, passamos para a segunda etapa, que seria a integração do modelo com a API e aplicativo móvel (2.0), dessa forma, iniciamos pelo aplicativo, na qual podemos escolher entre gravar um vídeo (2.1.1) ou tirar uma foto (2.1.2), que então são enviadas para a API (2.2) para que sejam passadas por um pré-processamento (2.3) e possam ser utilizadas pela 3DCNN treinada (2.4) para que ela realize o reconhecimento dos gestos e então envie de volta esse resultado (2.5) para que possa ser apresentado na tela do aplicativo (2.5).</a:t>
            </a:r>
            <a:endParaRPr b="0" i="0" sz="3000" u="none" cap="none" strike="noStrike">
              <a:latin typeface="Arial"/>
              <a:ea typeface="Arial"/>
              <a:cs typeface="Arial"/>
              <a:sym typeface="Arial"/>
            </a:endParaRPr>
          </a:p>
        </p:txBody>
      </p:sp>
      <p:sp>
        <p:nvSpPr>
          <p:cNvPr id="79" name="Google Shape;79;p14"/>
          <p:cNvSpPr/>
          <p:nvPr/>
        </p:nvSpPr>
        <p:spPr>
          <a:xfrm>
            <a:off x="11125080" y="21060720"/>
            <a:ext cx="17195400" cy="557316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None/>
            </a:pPr>
            <a:r>
              <a:rPr b="1" i="0" lang="pt-BR" sz="3000" u="none" cap="none" strike="noStrike">
                <a:solidFill>
                  <a:srgbClr val="000000"/>
                </a:solidFill>
                <a:latin typeface="Arial"/>
                <a:ea typeface="Arial"/>
                <a:cs typeface="Arial"/>
                <a:sym typeface="Arial"/>
              </a:rPr>
              <a:t>Resultados: </a:t>
            </a:r>
            <a:r>
              <a:rPr lang="pt-BR" sz="3000"/>
              <a:t>Através</a:t>
            </a:r>
            <a:r>
              <a:rPr b="0" i="0" lang="pt-BR" sz="3000" u="none" cap="none" strike="noStrike">
                <a:solidFill>
                  <a:srgbClr val="000000"/>
                </a:solidFill>
                <a:latin typeface="Arial"/>
                <a:ea typeface="Arial"/>
                <a:cs typeface="Arial"/>
                <a:sym typeface="Arial"/>
              </a:rPr>
              <a:t> do trabalho realizado, o nosso modelo de reconhecimento de LIBRAS foi</a:t>
            </a:r>
            <a:endParaRPr b="0" i="0" sz="3000" u="none" cap="none" strike="noStrike">
              <a:latin typeface="Arial"/>
              <a:ea typeface="Arial"/>
              <a:cs typeface="Arial"/>
              <a:sym typeface="Arial"/>
            </a:endParaRPr>
          </a:p>
          <a:p>
            <a:pPr indent="0" lvl="0" marL="0" marR="0" rtl="0" algn="just">
              <a:lnSpc>
                <a:spcPct val="100000"/>
              </a:lnSpc>
              <a:spcBef>
                <a:spcPts val="0"/>
              </a:spcBef>
              <a:spcAft>
                <a:spcPts val="0"/>
              </a:spcAft>
              <a:buNone/>
            </a:pPr>
            <a:r>
              <a:rPr b="0" i="0" lang="pt-BR" sz="3000" u="none" cap="none" strike="noStrike">
                <a:solidFill>
                  <a:srgbClr val="000000"/>
                </a:solidFill>
                <a:latin typeface="Arial"/>
                <a:ea typeface="Arial"/>
                <a:cs typeface="Arial"/>
                <a:sym typeface="Arial"/>
              </a:rPr>
              <a:t>capaz de alcançar uma acurácia de 94,11% e erro de 0.28, na qual o gráfico da acurácia e erro podem ser visualizados na figura 2, contando com 10 classes, 5 de gestos dinâmicos e 5 de gestos estáticos, em que, observando a tabela 1, alcançamos uma acurácia maior no reconhecimento de gestos estáticos em relação aos gestos dinâmicos. Contudo, a variação de dados estáticos era bem menor em relação aos dinâmicos, contando com apenas 2 pessoas diferentes, assim como uma menor quantidade de dados, sendo 45 imagens para cada gesto, o que facilitou para o modelo reconhecer melhor essa menor quantidade de dados. Mas no caso dos gestos dinâmicos, eles continham uma variação muito maior em comparação, contando com 11 a 12 pessoas para a realização dos gestos e cer</a:t>
            </a:r>
            <a:r>
              <a:rPr lang="pt-BR" sz="3000"/>
              <a:t>c</a:t>
            </a:r>
            <a:r>
              <a:rPr b="0" i="0" lang="pt-BR" sz="3000" u="none" cap="none" strike="noStrike">
                <a:solidFill>
                  <a:srgbClr val="000000"/>
                </a:solidFill>
                <a:latin typeface="Arial"/>
                <a:ea typeface="Arial"/>
                <a:cs typeface="Arial"/>
                <a:sym typeface="Arial"/>
              </a:rPr>
              <a:t>a de 55 a 60 vídeos para cada um, e apesar de ter se saído um pouco pior, o reconhecimento de gestos dinâmicos acaba sendo mais robusto por conta da sua variedade de dados.</a:t>
            </a:r>
            <a:endParaRPr b="0" i="0" sz="3000" u="none" cap="none" strike="noStrike">
              <a:latin typeface="Arial"/>
              <a:ea typeface="Arial"/>
              <a:cs typeface="Arial"/>
              <a:sym typeface="Arial"/>
            </a:endParaRPr>
          </a:p>
        </p:txBody>
      </p:sp>
      <p:sp>
        <p:nvSpPr>
          <p:cNvPr id="80" name="Google Shape;80;p14"/>
          <p:cNvSpPr/>
          <p:nvPr/>
        </p:nvSpPr>
        <p:spPr>
          <a:xfrm>
            <a:off x="11125075" y="36073800"/>
            <a:ext cx="17195400" cy="2734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rPr b="1" i="0" lang="pt-BR" sz="3000" u="none" cap="none" strike="noStrike">
                <a:solidFill>
                  <a:srgbClr val="000000"/>
                </a:solidFill>
                <a:latin typeface="Arial"/>
                <a:ea typeface="Arial"/>
                <a:cs typeface="Arial"/>
                <a:sym typeface="Arial"/>
              </a:rPr>
              <a:t>Conclusão: </a:t>
            </a:r>
            <a:r>
              <a:rPr b="0" i="0" lang="pt-BR" sz="3000" u="none" cap="none" strike="noStrike">
                <a:solidFill>
                  <a:srgbClr val="000000"/>
                </a:solidFill>
                <a:latin typeface="Arial"/>
                <a:ea typeface="Arial"/>
                <a:cs typeface="Arial"/>
                <a:sym typeface="Arial"/>
              </a:rPr>
              <a:t>Por meio do trabalho realizado, foi possível construir um modelo de reconhecimento de gestos de LIBRAS, capaz de reconhecer tanto gestos estáticos quanto gestos dinâmicos</a:t>
            </a:r>
            <a:r>
              <a:rPr lang="pt-BR" sz="3000"/>
              <a:t>. O modelo f</a:t>
            </a:r>
            <a:r>
              <a:rPr b="0" i="0" lang="pt-BR" sz="3000" u="none" cap="none" strike="noStrike">
                <a:solidFill>
                  <a:srgbClr val="000000"/>
                </a:solidFill>
                <a:latin typeface="Arial"/>
                <a:ea typeface="Arial"/>
                <a:cs typeface="Arial"/>
                <a:sym typeface="Arial"/>
              </a:rPr>
              <a:t>oi eficiente no reconhecimento de ambos, alcançando uma acurácia de 94,11%, com 10 classes, 5 de gestos estáticos e 5 de gestos estáticos</a:t>
            </a:r>
            <a:r>
              <a:rPr lang="pt-BR" sz="3000"/>
              <a:t>. Por fim, o modelo foi integrado</a:t>
            </a:r>
            <a:r>
              <a:rPr b="0" i="0" lang="pt-BR" sz="3000" u="none" cap="none" strike="noStrike">
                <a:solidFill>
                  <a:srgbClr val="000000"/>
                </a:solidFill>
                <a:latin typeface="Arial"/>
                <a:ea typeface="Arial"/>
                <a:cs typeface="Arial"/>
                <a:sym typeface="Arial"/>
              </a:rPr>
              <a:t> </a:t>
            </a:r>
            <a:r>
              <a:rPr lang="pt-BR" sz="3000"/>
              <a:t>e</a:t>
            </a:r>
            <a:r>
              <a:rPr b="0" i="0" lang="pt-BR" sz="3000" u="none" cap="none" strike="noStrike">
                <a:solidFill>
                  <a:srgbClr val="000000"/>
                </a:solidFill>
                <a:latin typeface="Arial"/>
                <a:ea typeface="Arial"/>
                <a:cs typeface="Arial"/>
                <a:sym typeface="Arial"/>
              </a:rPr>
              <a:t> utilizado para a construção de uma API, em conjun</a:t>
            </a:r>
            <a:r>
              <a:rPr lang="pt-BR" sz="3000"/>
              <a:t>to com</a:t>
            </a:r>
            <a:r>
              <a:rPr b="0" i="0" lang="pt-BR" sz="3000" u="none" cap="none" strike="noStrike">
                <a:solidFill>
                  <a:srgbClr val="000000"/>
                </a:solidFill>
                <a:latin typeface="Arial"/>
                <a:ea typeface="Arial"/>
                <a:cs typeface="Arial"/>
                <a:sym typeface="Arial"/>
              </a:rPr>
              <a:t> um aplicativo móvel, </a:t>
            </a:r>
            <a:r>
              <a:rPr lang="pt-BR" sz="3000"/>
              <a:t>possibilitando a captura e </a:t>
            </a:r>
            <a:r>
              <a:rPr b="0" i="0" lang="pt-BR" sz="3000" u="none" cap="none" strike="noStrike">
                <a:solidFill>
                  <a:srgbClr val="000000"/>
                </a:solidFill>
                <a:latin typeface="Arial"/>
                <a:ea typeface="Arial"/>
                <a:cs typeface="Arial"/>
                <a:sym typeface="Arial"/>
              </a:rPr>
              <a:t>reconhec</a:t>
            </a:r>
            <a:r>
              <a:rPr lang="pt-BR" sz="3000"/>
              <a:t>imento de</a:t>
            </a:r>
            <a:r>
              <a:rPr b="0" i="0" lang="pt-BR" sz="3000" u="none" cap="none" strike="noStrike">
                <a:solidFill>
                  <a:srgbClr val="000000"/>
                </a:solidFill>
                <a:latin typeface="Arial"/>
                <a:ea typeface="Arial"/>
                <a:cs typeface="Arial"/>
                <a:sym typeface="Arial"/>
              </a:rPr>
              <a:t> gestos de LIBRAS.</a:t>
            </a:r>
            <a:endParaRPr b="0" i="0" sz="3000" u="none" cap="none" strike="noStrike">
              <a:latin typeface="Arial"/>
              <a:ea typeface="Arial"/>
              <a:cs typeface="Arial"/>
              <a:sym typeface="Arial"/>
            </a:endParaRPr>
          </a:p>
        </p:txBody>
      </p:sp>
      <p:sp>
        <p:nvSpPr>
          <p:cNvPr id="81" name="Google Shape;81;p14"/>
          <p:cNvSpPr/>
          <p:nvPr/>
        </p:nvSpPr>
        <p:spPr>
          <a:xfrm>
            <a:off x="11125080" y="20450520"/>
            <a:ext cx="17195400" cy="39528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rPr b="0" i="0" lang="pt-BR" sz="2000" u="none" cap="none" strike="noStrike">
                <a:solidFill>
                  <a:srgbClr val="000000"/>
                </a:solidFill>
                <a:latin typeface="Arial"/>
                <a:ea typeface="Arial"/>
                <a:cs typeface="Arial"/>
                <a:sym typeface="Arial"/>
              </a:rPr>
              <a:t>Figura 1 - Diagrama da metodologia proposta.</a:t>
            </a:r>
            <a:endParaRPr b="0" i="0" sz="2000" u="none" cap="none" strike="noStrike">
              <a:latin typeface="Arial"/>
              <a:ea typeface="Arial"/>
              <a:cs typeface="Arial"/>
              <a:sym typeface="Arial"/>
            </a:endParaRPr>
          </a:p>
        </p:txBody>
      </p:sp>
      <p:sp>
        <p:nvSpPr>
          <p:cNvPr id="82" name="Google Shape;82;p14"/>
          <p:cNvSpPr/>
          <p:nvPr/>
        </p:nvSpPr>
        <p:spPr>
          <a:xfrm>
            <a:off x="10980000" y="32890681"/>
            <a:ext cx="6733080" cy="130932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0" i="0" lang="pt-BR" sz="2000" u="none" cap="none" strike="noStrike">
                <a:solidFill>
                  <a:srgbClr val="000000"/>
                </a:solidFill>
                <a:latin typeface="Arial"/>
                <a:ea typeface="Arial"/>
                <a:cs typeface="Arial"/>
                <a:sym typeface="Arial"/>
              </a:rPr>
              <a:t>Tabela 1 - Tabela com as classes utilizadas no desenvolvimento do modelo e seus respectivos valores para precisão, revocação e F1-Score obtidas no melhor modelo.</a:t>
            </a:r>
            <a:endParaRPr b="0" i="0" sz="2000" u="none" cap="none" strike="noStrike">
              <a:latin typeface="Arial"/>
              <a:ea typeface="Arial"/>
              <a:cs typeface="Arial"/>
              <a:sym typeface="Arial"/>
            </a:endParaRPr>
          </a:p>
        </p:txBody>
      </p:sp>
      <p:sp>
        <p:nvSpPr>
          <p:cNvPr id="83" name="Google Shape;83;p14"/>
          <p:cNvSpPr/>
          <p:nvPr/>
        </p:nvSpPr>
        <p:spPr>
          <a:xfrm>
            <a:off x="18900000" y="34703281"/>
            <a:ext cx="9360000" cy="3967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None/>
            </a:pPr>
            <a:r>
              <a:rPr b="0" i="0" lang="pt-BR" sz="2000" u="none" cap="none" strike="noStrike">
                <a:solidFill>
                  <a:srgbClr val="000000"/>
                </a:solidFill>
                <a:latin typeface="Arial"/>
                <a:ea typeface="Arial"/>
                <a:cs typeface="Arial"/>
                <a:sym typeface="Arial"/>
              </a:rPr>
              <a:t>Figura 2 – Gráfico da acurácia e erro do modelo para a melhor modelo treinado.</a:t>
            </a:r>
            <a:endParaRPr b="0" i="0" sz="2000" u="none" cap="none" strike="noStrike">
              <a:latin typeface="Arial"/>
              <a:ea typeface="Arial"/>
              <a:cs typeface="Arial"/>
              <a:sym typeface="Arial"/>
            </a:endParaRPr>
          </a:p>
        </p:txBody>
      </p:sp>
      <p:pic>
        <p:nvPicPr>
          <p:cNvPr id="84" name="Google Shape;84;p14"/>
          <p:cNvPicPr preferRelativeResize="0"/>
          <p:nvPr/>
        </p:nvPicPr>
        <p:blipFill rotWithShape="1">
          <a:blip r:embed="rId6">
            <a:alphaModFix/>
          </a:blip>
          <a:srcRect b="0" l="0" r="0" t="0"/>
          <a:stretch/>
        </p:blipFill>
        <p:spPr>
          <a:xfrm>
            <a:off x="13945680" y="14400000"/>
            <a:ext cx="11254320" cy="6046200"/>
          </a:xfrm>
          <a:prstGeom prst="rect">
            <a:avLst/>
          </a:prstGeom>
          <a:noFill/>
          <a:ln>
            <a:noFill/>
          </a:ln>
        </p:spPr>
      </p:pic>
      <p:pic>
        <p:nvPicPr>
          <p:cNvPr id="85" name="Google Shape;85;p14"/>
          <p:cNvPicPr preferRelativeResize="0"/>
          <p:nvPr/>
        </p:nvPicPr>
        <p:blipFill rotWithShape="1">
          <a:blip r:embed="rId7">
            <a:alphaModFix/>
          </a:blip>
          <a:srcRect b="0" l="0" r="0" t="0"/>
          <a:stretch/>
        </p:blipFill>
        <p:spPr>
          <a:xfrm>
            <a:off x="12060000" y="27670681"/>
            <a:ext cx="4500000" cy="5040000"/>
          </a:xfrm>
          <a:prstGeom prst="rect">
            <a:avLst/>
          </a:prstGeom>
          <a:noFill/>
          <a:ln>
            <a:noFill/>
          </a:ln>
        </p:spPr>
      </p:pic>
      <p:pic>
        <p:nvPicPr>
          <p:cNvPr id="86" name="Google Shape;86;p14"/>
          <p:cNvPicPr preferRelativeResize="0"/>
          <p:nvPr/>
        </p:nvPicPr>
        <p:blipFill rotWithShape="1">
          <a:blip r:embed="rId8">
            <a:alphaModFix/>
          </a:blip>
          <a:srcRect b="0" l="0" r="0" t="0"/>
          <a:stretch/>
        </p:blipFill>
        <p:spPr>
          <a:xfrm>
            <a:off x="20880000" y="26460000"/>
            <a:ext cx="5400000" cy="3600000"/>
          </a:xfrm>
          <a:prstGeom prst="rect">
            <a:avLst/>
          </a:prstGeom>
          <a:noFill/>
          <a:ln>
            <a:noFill/>
          </a:ln>
        </p:spPr>
      </p:pic>
      <p:pic>
        <p:nvPicPr>
          <p:cNvPr id="87" name="Google Shape;87;p14"/>
          <p:cNvPicPr preferRelativeResize="0"/>
          <p:nvPr/>
        </p:nvPicPr>
        <p:blipFill rotWithShape="1">
          <a:blip r:embed="rId9">
            <a:alphaModFix/>
          </a:blip>
          <a:srcRect b="0" l="0" r="0" t="0"/>
          <a:stretch/>
        </p:blipFill>
        <p:spPr>
          <a:xfrm>
            <a:off x="20880000" y="30636000"/>
            <a:ext cx="5400000" cy="3600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